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9"/>
  </p:notesMasterIdLst>
  <p:handoutMasterIdLst>
    <p:handoutMasterId r:id="rId20"/>
  </p:handoutMasterIdLst>
  <p:sldIdLst>
    <p:sldId id="1519" r:id="rId5"/>
    <p:sldId id="1524" r:id="rId6"/>
    <p:sldId id="1517" r:id="rId7"/>
    <p:sldId id="1526" r:id="rId8"/>
    <p:sldId id="1525" r:id="rId9"/>
    <p:sldId id="1527" r:id="rId10"/>
    <p:sldId id="1529" r:id="rId11"/>
    <p:sldId id="1531" r:id="rId12"/>
    <p:sldId id="1530" r:id="rId13"/>
    <p:sldId id="1528" r:id="rId14"/>
    <p:sldId id="1532" r:id="rId15"/>
    <p:sldId id="1533" r:id="rId16"/>
    <p:sldId id="1534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0E6A2-EB46-0874-FFA7-D6CD3EA13B94}" v="1" dt="2025-07-03T10:09:34.067"/>
    <p1510:client id="{4DB00D0E-074A-7DDC-5B96-433D28C2CB82}" v="1" dt="2025-07-03T09:19:55.683"/>
    <p1510:client id="{BDA07FA6-3CCF-9AF3-7933-0FA81096A937}" v="11" dt="2025-07-02T14:30:39.35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day, my name is Radu </a:t>
            </a:r>
            <a:r>
              <a:rPr lang="en-US" err="1"/>
              <a:t>Sielecki</a:t>
            </a:r>
            <a:r>
              <a:rPr lang="en-US"/>
              <a:t>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My dissertation project is: "</a:t>
            </a:r>
            <a:r>
              <a:rPr lang="en-US">
                <a:solidFill>
                  <a:srgbClr val="0D0D0D"/>
                </a:solidFill>
              </a:rPr>
              <a:t>Generative AI – Generation of Procedural Stories and/or for Computer Games Using Prompts"</a:t>
            </a:r>
            <a:endParaRPr lang="en-US">
              <a:solidFill>
                <a:srgbClr val="444444"/>
              </a:solidFill>
            </a:endParaRPr>
          </a:p>
          <a:p>
            <a:r>
              <a:rPr lang="en-US">
                <a:solidFill>
                  <a:srgbClr val="0D0D0D"/>
                </a:solidFill>
              </a:rPr>
              <a:t>In my paper I have explored how modern AI, particularly Large Language Models, can simulate dynamic storytelling in games, with characters that remember, reason and evolve through dialogue.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4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core idea of this project is to simulate conversations between AI Agents (NPCs) who have their own personalities, memories and goals.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These NPCs should respond to world events changes and to each other in a way that creates a seemingly natural experience and an emergent narrative.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This would be especially useful for RPGs or narrative driven games where the NPCs dialogue could adapt in real time to the players previous or current actions or environment changes.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By enriching dialogue with AI, we can create game worlds where NPCs don’t just repeat pre-written lines — they react, remember, and evolve thus making the world feel alive and responsive.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latin typeface="Aptos"/>
              <a:ea typeface="Calibri"/>
              <a:cs typeface="Calibri"/>
            </a:endParaRPr>
          </a:p>
          <a:p>
            <a:r>
              <a:rPr lang="en-US">
                <a:latin typeface="Aptos"/>
                <a:ea typeface="Calibri"/>
                <a:cs typeface="Calibri"/>
              </a:rPr>
              <a:t>On the screen we can see an example of characters reacting to a world state update.</a:t>
            </a:r>
          </a:p>
          <a:p>
            <a:endParaRPr lang="en-US">
              <a:ea typeface="Calibri"/>
            </a:endParaRPr>
          </a:p>
          <a:p>
            <a:r>
              <a:rPr lang="en-US">
                <a:latin typeface="Aptos"/>
                <a:ea typeface="Calibri"/>
                <a:cs typeface="Calibri"/>
              </a:rPr>
              <a:t>In the slide we have an example of how the characters react to a world state update. ('Elena finds a trace of Oleander in the empty wine bottle, confirmed by a traveling apothecary among the guests ')</a:t>
            </a:r>
          </a:p>
          <a:p>
            <a:r>
              <a:rPr lang="en-US">
                <a:latin typeface="Aptos"/>
                <a:ea typeface="Calibri"/>
                <a:cs typeface="Calibri"/>
              </a:rPr>
              <a:t>In the RAG knowledge base every character knows that that Oleander is poisonous. And the comment "Can't you see... we've already found evidence of poisoning" from Elena is a strong evidence of RAG usage</a:t>
            </a:r>
          </a:p>
          <a:p>
            <a:r>
              <a:rPr lang="en-US">
                <a:latin typeface="Aptos"/>
                <a:ea typeface="Calibri"/>
                <a:cs typeface="Calibri"/>
              </a:rPr>
              <a:t>Furthermore Cassian accused Alaric of knowing more than he let on because in </a:t>
            </a:r>
            <a:r>
              <a:rPr lang="en-US" err="1">
                <a:latin typeface="Aptos"/>
                <a:ea typeface="Calibri"/>
                <a:cs typeface="Calibri"/>
              </a:rPr>
              <a:t>Cassians</a:t>
            </a:r>
            <a:r>
              <a:rPr lang="en-US">
                <a:latin typeface="Aptos"/>
                <a:ea typeface="Calibri"/>
                <a:cs typeface="Calibri"/>
              </a:rPr>
              <a:t> memory</a:t>
            </a:r>
            <a:r>
              <a:rPr lang="en-US">
                <a:solidFill>
                  <a:srgbClr val="000000"/>
                </a:solidFill>
                <a:ea typeface="Calibri"/>
              </a:rPr>
              <a:t> </a:t>
            </a:r>
            <a:r>
              <a:rPr lang="en-US">
                <a:latin typeface="Aptos"/>
                <a:ea typeface="Calibri"/>
                <a:cs typeface="Calibri"/>
              </a:rPr>
              <a:t>'He remembers seeing Oleander in the garden.' from the character initialization </a:t>
            </a:r>
          </a:p>
          <a:p>
            <a:endParaRPr lang="en-US">
              <a:ea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system is build in Python and uses a modular architecture: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Each Agent ('Character') is powered by a Large Language Model (</a:t>
            </a:r>
            <a:r>
              <a:rPr lang="en-US" err="1">
                <a:latin typeface="Calibri"/>
                <a:ea typeface="Calibri"/>
                <a:cs typeface="Calibri"/>
              </a:rPr>
              <a:t>LLama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Deepseek</a:t>
            </a:r>
            <a:r>
              <a:rPr lang="en-US">
                <a:latin typeface="Calibri"/>
                <a:ea typeface="Calibri"/>
                <a:cs typeface="Calibri"/>
              </a:rPr>
              <a:t>, Gemini or Gemma), running locally with </a:t>
            </a:r>
            <a:r>
              <a:rPr lang="en-US" err="1">
                <a:latin typeface="Calibri"/>
                <a:ea typeface="Calibri"/>
                <a:cs typeface="Calibri"/>
              </a:rPr>
              <a:t>Ollama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/>
              <a:t>Each agent has a custom-built prompt, composed of:</a:t>
            </a:r>
          </a:p>
          <a:p>
            <a:r>
              <a:rPr lang="en-US"/>
              <a:t>Goals that give narrative direction (e.g., deflect blame, reveal truth)</a:t>
            </a:r>
          </a:p>
          <a:p>
            <a:r>
              <a:rPr lang="en-US"/>
              <a:t>Personality determines the tone and style of the characters responses.</a:t>
            </a:r>
          </a:p>
          <a:p>
            <a:r>
              <a:rPr lang="en-US"/>
              <a:t>world state anchors them in the current event (e.g., don’t sound cheerful after someone dies)</a:t>
            </a:r>
          </a:p>
          <a:p>
            <a:r>
              <a:rPr lang="en-US"/>
              <a:t>memory – holds past interactions and observations("Cassian warned me about the wine"). Also when creating the character you can you can enhance them with specific and custom memories.</a:t>
            </a:r>
          </a:p>
          <a:p>
            <a:r>
              <a:rPr lang="en-US"/>
              <a:t>Retrieved facts from the RAG engine – injects world relevant information ('Such as that Oleander in large quantities is poisonous for example') .General knowledge, things that everyone from the scenario should know</a:t>
            </a:r>
          </a:p>
          <a:p>
            <a:endParaRPr lang="en-US"/>
          </a:p>
          <a:p>
            <a:r>
              <a:rPr lang="en-US"/>
              <a:t>Wrapping them all together there is the Turn Engine that manages the conversation flow — determines who speaks, when, and with what context. Through the turn engine you also update the world states and maintain the scenarios history.</a:t>
            </a:r>
          </a:p>
          <a:p>
            <a:endParaRPr lang="en-US"/>
          </a:p>
          <a:p>
            <a:r>
              <a:rPr lang="en-US"/>
              <a:t>Integrated in the Turn Engine is also the Dialogue Metrics Logger witch analyses the Agents responses in real time and outputs objective metrics about them.</a:t>
            </a:r>
          </a:p>
          <a:p>
            <a:endParaRPr lang="en-US"/>
          </a:p>
          <a:p>
            <a:r>
              <a:rPr lang="en-US"/>
              <a:t>Together, these modules simulate agents that talk, remember, and adapt based on the situation — allowing for complex, responsive dialogue between AI-controlled characters.</a:t>
            </a:r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the technical side, I implemented multi-agent simulations with embedded personality, goals and memory.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r>
              <a:rPr lang="en-US"/>
              <a:t>I also build a scoring system to measure objective metrics about the LLM response such as: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(Coherence, World Changes Reactivity, Memory Utilization, Dialogue Diversity, RAG Precision)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r>
              <a:rPr lang="en-US"/>
              <a:t>On the narrative side, I designed scenarios that test how agents behave under different emotional and contextual pressures (Emotional Tension, Environmental Surprise, Ambiguous Moral Choice and Conflict Resolution)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The goal of these scenarios was to expose differences in agent behavior, highlight character consistency, and challenge the dialogue system in dynamic storytelling conditions.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1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During development, several challenges emerged that affected both the technical and narrative quality of the system.</a:t>
            </a:r>
          </a:p>
          <a:p>
            <a:endParaRPr lang="en-US"/>
          </a:p>
          <a:p>
            <a:r>
              <a:rPr lang="en-US"/>
              <a:t>The biggest challenge was prompt tuning , getting the AI characters to maintain consistent behavior.</a:t>
            </a:r>
            <a:br>
              <a:rPr lang="en-US">
                <a:cs typeface="+mn-lt"/>
              </a:rPr>
            </a:br>
            <a:r>
              <a:rPr lang="en-US"/>
              <a:t>In early versions, agents would frequently hallucinate, even inventing entirely new characters and speaking from multiple perspectives within a single response.</a:t>
            </a:r>
          </a:p>
          <a:p>
            <a:endParaRPr lang="en-US"/>
          </a:p>
          <a:p>
            <a:r>
              <a:rPr lang="en-US"/>
              <a:t>Another issue was the lack of response structure.</a:t>
            </a:r>
            <a:br>
              <a:rPr lang="en-US">
                <a:cs typeface="+mn-lt"/>
              </a:rPr>
            </a:br>
            <a:r>
              <a:rPr lang="en-US"/>
              <a:t>As the dialogue progressed, responses became increasingly long and unfocused, which also led to higher latency during simulation.</a:t>
            </a:r>
          </a:p>
          <a:p>
            <a:endParaRPr lang="en-US"/>
          </a:p>
          <a:p>
            <a:r>
              <a:rPr lang="en-US"/>
              <a:t>I also found that the agents alone don't proactively drive the story, they mostly react.</a:t>
            </a:r>
            <a:br>
              <a:rPr lang="en-US">
                <a:cs typeface="+mn-lt"/>
              </a:rPr>
            </a:br>
            <a:r>
              <a:rPr lang="en-US"/>
              <a:t>This highlights the importance of narrative scaffolding: to maintain momentum, the environment must evolve in meaningful ways that the agents can interpret and react to.</a:t>
            </a:r>
          </a:p>
          <a:p>
            <a:endParaRPr lang="en-US">
              <a:cs typeface="+mn-lt"/>
            </a:endParaRPr>
          </a:p>
          <a:p>
            <a:r>
              <a:rPr lang="en-US"/>
              <a:t>One possible future direction would be to limit agent responses to a set of predefined options, allowing them to choose the most fitting one based on memory and goals.</a:t>
            </a:r>
            <a:endParaRPr lang="en-US">
              <a:cs typeface="+mn-lt"/>
            </a:endParaRPr>
          </a:p>
          <a:p>
            <a:r>
              <a:rPr lang="en-US"/>
              <a:t>Additionally, introducing a separate orchestration agent could help decide how the story should progress after each decision, acting as a high-level narrator or director.</a:t>
            </a:r>
          </a:p>
          <a:p>
            <a:endParaRPr lang="en-US"/>
          </a:p>
          <a:p>
            <a:r>
              <a:rPr lang="en-US"/>
              <a:t>And finally, running models locally came with limitations.</a:t>
            </a:r>
            <a:br>
              <a:rPr lang="en-US">
                <a:cs typeface="+mn-lt"/>
              </a:rPr>
            </a:br>
            <a:r>
              <a:rPr lang="en-US"/>
              <a:t>I was restricted in which LLMs I could test due to hardware constraints — particularly with newer, larger models.</a:t>
            </a:r>
          </a:p>
          <a:p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0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conclusion, this project demonstrates how Generative AI can be used to create dynamic, procedural narratives through memory-driven, context-aware agents.</a:t>
            </a:r>
          </a:p>
          <a:p>
            <a:r>
              <a:rPr lang="en-US"/>
              <a:t>By combining world knowledge, character memory, and personality-based goals, we can simulate dialogue that is not only reactive but also rich in narrative depth.</a:t>
            </a:r>
          </a:p>
          <a:p>
            <a:endParaRPr lang="en-US"/>
          </a:p>
          <a:p>
            <a:r>
              <a:rPr lang="en-US"/>
              <a:t>Despite challenges like prompt tuning and hallucinations, this system shows promising potential for building immersive stories in games and simulations.</a:t>
            </a:r>
          </a:p>
          <a:p>
            <a:r>
              <a:rPr lang="en-US"/>
              <a:t>Thank you for your attention. If there are any questions?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0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7/3/2025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7/3/2025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7/3/2025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7/3/2025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7/3/2025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7/3/2025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7/3/2025</a:t>
            </a:fld>
            <a:endParaRPr lang="en-US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7/3/2025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7/3/2025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7/3/2025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7/3/2025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12" y="866912"/>
            <a:ext cx="11039339" cy="4130262"/>
          </a:xfrm>
        </p:spPr>
        <p:txBody>
          <a:bodyPr>
            <a:noAutofit/>
          </a:bodyPr>
          <a:lstStyle/>
          <a:p>
            <a:r>
              <a:rPr lang="en-US" sz="5400" b="0" u="none">
                <a:ea typeface="+mj-lt"/>
                <a:cs typeface="+mj-lt"/>
              </a:rPr>
              <a:t>Generative AI – Generation of Procedural Stories and/or for Computer Games Using Prompts</a:t>
            </a:r>
            <a:endParaRPr lang="en-US" sz="54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926" y="4776303"/>
            <a:ext cx="5671515" cy="149447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 algn="l"/>
            <a:endParaRPr lang="en-US"/>
          </a:p>
          <a:p>
            <a:pPr lvl="1" algn="l"/>
            <a:r>
              <a:rPr lang="en-US"/>
              <a:t>Student: Bogdan Radu Silviu </a:t>
            </a:r>
            <a:r>
              <a:rPr lang="en-US" b="1" err="1"/>
              <a:t>Sielecki</a:t>
            </a:r>
            <a:endParaRPr lang="en-US" b="1"/>
          </a:p>
          <a:p>
            <a:pPr lvl="1" algn="l"/>
            <a:r>
              <a:rPr lang="en-US"/>
              <a:t>Coordinating Professor: </a:t>
            </a:r>
            <a:r>
              <a:rPr lang="en-US">
                <a:ea typeface="+mj-lt"/>
                <a:cs typeface="+mj-lt"/>
              </a:rPr>
              <a:t>Ciprian  Ionut </a:t>
            </a:r>
            <a:r>
              <a:rPr lang="en-US" b="1">
                <a:ea typeface="+mj-lt"/>
                <a:cs typeface="+mj-lt"/>
              </a:rPr>
              <a:t>Paduraru</a:t>
            </a:r>
            <a:endParaRPr lang="en-US" b="1"/>
          </a:p>
        </p:txBody>
      </p:sp>
      <p:pic>
        <p:nvPicPr>
          <p:cNvPr id="2" name="Picture 1" descr="A logo of a law firm&#10;&#10;AI-generated content may be incorrect.">
            <a:extLst>
              <a:ext uri="{FF2B5EF4-FFF2-40B4-BE49-F238E27FC236}">
                <a16:creationId xmlns:a16="http://schemas.microsoft.com/office/drawing/2014/main" id="{0EC2B188-EFEF-67AE-E2AC-42BB2DE4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7" y="356290"/>
            <a:ext cx="1057275" cy="1352550"/>
          </a:xfrm>
          <a:prstGeom prst="rect">
            <a:avLst/>
          </a:prstGeom>
        </p:spPr>
      </p:pic>
      <p:pic>
        <p:nvPicPr>
          <p:cNvPr id="3" name="Picture 2" descr="A blue and white badge with a medal and text&#10;&#10;AI-generated content may be incorrect.">
            <a:extLst>
              <a:ext uri="{FF2B5EF4-FFF2-40B4-BE49-F238E27FC236}">
                <a16:creationId xmlns:a16="http://schemas.microsoft.com/office/drawing/2014/main" id="{461B2231-D45E-9BF8-2F58-EA0A6C3B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58" y="438771"/>
            <a:ext cx="9810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A323-A8A4-9B27-164D-E4EE3A7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A327-AC5F-5C84-0DBA-5CE130E8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B741-1932-6EC7-88BD-58C6CF64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Enemy general </a:t>
            </a:r>
            <a:r>
              <a:rPr lang="en-US" sz="1600" err="1"/>
              <a:t>Kareth</a:t>
            </a:r>
            <a:r>
              <a:rPr lang="en-US" sz="1600"/>
              <a:t> is in chains, requesting asylum. The army demands his execution, but the truth is more complicated.</a:t>
            </a:r>
            <a:br>
              <a:rPr lang="en-US" sz="1600"/>
            </a:br>
            <a:r>
              <a:rPr lang="en-US" sz="1600"/>
              <a:t>Three agents debate whether to show mercy or eliminate a threat.</a:t>
            </a:r>
            <a:endParaRPr lang="en-US"/>
          </a:p>
          <a:p>
            <a:pPr marL="0" indent="0">
              <a:buNone/>
            </a:pPr>
            <a:r>
              <a:rPr lang="en-US" sz="1600"/>
              <a:t>Lady </a:t>
            </a:r>
            <a:r>
              <a:rPr lang="en-US" sz="1600" err="1"/>
              <a:t>Vireen</a:t>
            </a:r>
            <a:r>
              <a:rPr lang="en-US" sz="1600"/>
              <a:t> – noble, seeks justice (goal: balance survival and morality)  </a:t>
            </a:r>
            <a:endParaRPr lang="en-US"/>
          </a:p>
          <a:p>
            <a:pPr marL="0" indent="0">
              <a:buNone/>
            </a:pPr>
            <a:r>
              <a:rPr lang="en-US" sz="1600"/>
              <a:t>General </a:t>
            </a:r>
            <a:r>
              <a:rPr lang="en-US" sz="1600" err="1"/>
              <a:t>Tharn</a:t>
            </a:r>
            <a:r>
              <a:rPr lang="en-US" sz="1600"/>
              <a:t> – ruthless soldier (goal: execute the prisoner)</a:t>
            </a:r>
            <a:endParaRPr lang="en-US"/>
          </a:p>
          <a:p>
            <a:pPr marL="0" indent="0">
              <a:buNone/>
            </a:pPr>
            <a:r>
              <a:rPr lang="en-US" sz="1600"/>
              <a:t>Spy Liora – pragmatic informant (goal: reveal hidden intel)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/>
          </a:p>
          <a:p>
            <a:pPr marL="228600" lvl="1" indent="0">
              <a:buNone/>
            </a:pPr>
            <a:endParaRPr lang="en-US" sz="16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F07F9-EB57-1C66-3D9B-23D42326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0DDE9ED9-F84C-E15E-82E5-9D2545B3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3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C2417-22C3-56CC-3CC9-1DC42D2E6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DE05-98D5-AF00-97A8-BC830D78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72BE-6497-3508-44DD-65001E37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Enemy general </a:t>
            </a:r>
            <a:r>
              <a:rPr lang="en-US" sz="1600" err="1"/>
              <a:t>Kareth</a:t>
            </a:r>
            <a:r>
              <a:rPr lang="en-US" sz="1600"/>
              <a:t> is in chains, requesting asylum. The army demands his execution, but the truth is more complicated.</a:t>
            </a:r>
            <a:br>
              <a:rPr lang="en-US" sz="1600"/>
            </a:br>
            <a:r>
              <a:rPr lang="en-US" sz="1600"/>
              <a:t>Three agents debate whether to show mercy or eliminate a threat.</a:t>
            </a:r>
            <a:endParaRPr lang="en-US"/>
          </a:p>
          <a:p>
            <a:pPr marL="0" indent="0">
              <a:buNone/>
            </a:pPr>
            <a:r>
              <a:rPr lang="en-US" sz="1600"/>
              <a:t>Lady </a:t>
            </a:r>
            <a:r>
              <a:rPr lang="en-US" sz="1600" err="1"/>
              <a:t>Vireen</a:t>
            </a:r>
            <a:r>
              <a:rPr lang="en-US" sz="1600"/>
              <a:t> – noble, seeks justice (goal: balance survival and morality)  </a:t>
            </a:r>
            <a:endParaRPr lang="en-US"/>
          </a:p>
          <a:p>
            <a:pPr marL="0" indent="0">
              <a:buNone/>
            </a:pPr>
            <a:r>
              <a:rPr lang="en-US" sz="1600"/>
              <a:t>General </a:t>
            </a:r>
            <a:r>
              <a:rPr lang="en-US" sz="1600" err="1"/>
              <a:t>Tharn</a:t>
            </a:r>
            <a:r>
              <a:rPr lang="en-US" sz="1600"/>
              <a:t> – ruthless soldier (goal: execute the prisoner)</a:t>
            </a:r>
            <a:endParaRPr lang="en-US"/>
          </a:p>
          <a:p>
            <a:pPr marL="0" indent="0">
              <a:buNone/>
            </a:pPr>
            <a:r>
              <a:rPr lang="en-US" sz="1600"/>
              <a:t>Spy Liora – pragmatic informant (goal: reveal hidden intel)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/>
          </a:p>
          <a:p>
            <a:pPr marL="228600" lvl="1" indent="0">
              <a:buNone/>
            </a:pPr>
            <a:endParaRPr lang="en-US" sz="16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43D719-2FEA-255F-49A4-D483AFAF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E3C8DA0-17D4-4F65-F71F-4EF20279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8E0083E7-1F3D-5C8D-CFE1-C249D73E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346C-D629-A1A7-B079-22BAE82D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433D-F3D2-4183-CA34-40CDECE0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F60B-FB92-9447-3E90-BDFF3C26E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Enemy general </a:t>
            </a:r>
            <a:r>
              <a:rPr lang="en-US" sz="1600" err="1"/>
              <a:t>Kareth</a:t>
            </a:r>
            <a:r>
              <a:rPr lang="en-US" sz="1600"/>
              <a:t> is in chains, requesting asylum. The army demands his execution, but the truth is more complicated.</a:t>
            </a:r>
            <a:br>
              <a:rPr lang="en-US" sz="1600"/>
            </a:br>
            <a:r>
              <a:rPr lang="en-US" sz="1600"/>
              <a:t>Three agents debate whether to show mercy or eliminate a threat.</a:t>
            </a:r>
            <a:endParaRPr lang="en-US"/>
          </a:p>
          <a:p>
            <a:pPr marL="0" indent="0">
              <a:buNone/>
            </a:pPr>
            <a:r>
              <a:rPr lang="en-US" sz="1600"/>
              <a:t>Lady </a:t>
            </a:r>
            <a:r>
              <a:rPr lang="en-US" sz="1600" err="1"/>
              <a:t>Vireen</a:t>
            </a:r>
            <a:r>
              <a:rPr lang="en-US" sz="1600"/>
              <a:t> – noble, seeks justice (goal: balance survival and morality)  </a:t>
            </a:r>
            <a:endParaRPr lang="en-US"/>
          </a:p>
          <a:p>
            <a:pPr marL="0" indent="0">
              <a:buNone/>
            </a:pPr>
            <a:r>
              <a:rPr lang="en-US" sz="1600"/>
              <a:t>General </a:t>
            </a:r>
            <a:r>
              <a:rPr lang="en-US" sz="1600" err="1"/>
              <a:t>Tharn</a:t>
            </a:r>
            <a:r>
              <a:rPr lang="en-US" sz="1600"/>
              <a:t> – ruthless soldier (goal: execute the prisoner)</a:t>
            </a:r>
            <a:endParaRPr lang="en-US"/>
          </a:p>
          <a:p>
            <a:pPr marL="0" indent="0">
              <a:buNone/>
            </a:pPr>
            <a:r>
              <a:rPr lang="en-US" sz="1600"/>
              <a:t>Spy Liora – pragmatic informant (goal: reveal hidden intel)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/>
          </a:p>
          <a:p>
            <a:pPr marL="228600" lvl="1" indent="0">
              <a:buNone/>
            </a:pPr>
            <a:endParaRPr lang="en-US" sz="16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7F3D14-7ADC-404C-0E30-D4A7BD36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878182C-81AF-451F-0F0D-82168D4B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4F6858-DCF9-8516-0B3D-ABB5BA2A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4" y="4067092"/>
            <a:ext cx="5804903" cy="942975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665B2D33-3B90-6D47-4522-A57DE7944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D4C7-93E6-B16B-4801-8C4D3CF0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2D50-02F8-0A51-3176-3E831E3B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Moral Ambiguity</a:t>
            </a:r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CE03-89F4-4D06-0FD4-6727C61E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9" y="1269409"/>
            <a:ext cx="5574643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Enemy general </a:t>
            </a:r>
            <a:r>
              <a:rPr lang="en-US" sz="1600" err="1"/>
              <a:t>Kareth</a:t>
            </a:r>
            <a:r>
              <a:rPr lang="en-US" sz="1600"/>
              <a:t> is in chains, requesting asylum. The army demands his execution, but the truth is more complicated.</a:t>
            </a:r>
            <a:br>
              <a:rPr lang="en-US" sz="1600"/>
            </a:br>
            <a:r>
              <a:rPr lang="en-US" sz="1600"/>
              <a:t>Three agents debate whether to show mercy or eliminate a threat.</a:t>
            </a:r>
            <a:endParaRPr lang="en-US"/>
          </a:p>
          <a:p>
            <a:pPr marL="0" indent="0">
              <a:buNone/>
            </a:pPr>
            <a:r>
              <a:rPr lang="en-US" sz="1600"/>
              <a:t>Lady </a:t>
            </a:r>
            <a:r>
              <a:rPr lang="en-US" sz="1600" err="1"/>
              <a:t>Vireen</a:t>
            </a:r>
            <a:r>
              <a:rPr lang="en-US" sz="1600"/>
              <a:t> – noble, seeks justice (goal: balance survival and morality)  </a:t>
            </a:r>
            <a:endParaRPr lang="en-US"/>
          </a:p>
          <a:p>
            <a:pPr marL="0" indent="0">
              <a:buNone/>
            </a:pPr>
            <a:r>
              <a:rPr lang="en-US" sz="1600"/>
              <a:t>General </a:t>
            </a:r>
            <a:r>
              <a:rPr lang="en-US" sz="1600" err="1"/>
              <a:t>Tharn</a:t>
            </a:r>
            <a:r>
              <a:rPr lang="en-US" sz="1600"/>
              <a:t> – ruthless soldier (goal: execute the prisoner)</a:t>
            </a:r>
            <a:endParaRPr lang="en-US"/>
          </a:p>
          <a:p>
            <a:pPr marL="0" indent="0">
              <a:buNone/>
            </a:pPr>
            <a:r>
              <a:rPr lang="en-US" sz="1600"/>
              <a:t>Spy Liora – pragmatic informant (goal: reveal hidden intel)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This scenario explores moral tension, loyalty, and how memory influences high-stakes decisions.</a:t>
            </a:r>
            <a:endParaRPr lang="en-US"/>
          </a:p>
          <a:p>
            <a:pPr marL="228600" lvl="1" indent="0">
              <a:buNone/>
            </a:pPr>
            <a:endParaRPr lang="en-US" sz="16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B8EEC8-A596-88F9-6FB7-05A26312D3CE}"/>
              </a:ext>
            </a:extLst>
          </p:cNvPr>
          <p:cNvGraphicFramePr>
            <a:graphicFrameLocks noGrp="1"/>
          </p:cNvGraphicFramePr>
          <p:nvPr/>
        </p:nvGraphicFramePr>
        <p:xfrm>
          <a:off x="1254440" y="4161703"/>
          <a:ext cx="4040044" cy="2212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086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601958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Coherence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Reactivity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Memory Utilization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Dialogue Diversity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(0.522, 0.918)</a:t>
                      </a:r>
                      <a:endParaRPr lang="en-US" sz="1800">
                        <a:latin typeface="Apto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Average Latency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0.473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RAG Precision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0.116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1AD7F3-CBBD-68EB-A2E9-C96EE661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87" y="1267493"/>
            <a:ext cx="5798553" cy="1027698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B5A6507-73B3-FD41-CCDD-6B9EA43A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53" y="2604336"/>
            <a:ext cx="5799222" cy="10276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5C7FFE-639B-1713-6ABC-83FED6E7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4" y="4067092"/>
            <a:ext cx="5804903" cy="942975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9E7832A-B419-3147-5E84-C7524085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5419308"/>
            <a:ext cx="5807911" cy="1019175"/>
          </a:xfrm>
          <a:prstGeom prst="rect">
            <a:avLst/>
          </a:prstGeom>
        </p:spPr>
      </p:pic>
      <p:pic>
        <p:nvPicPr>
          <p:cNvPr id="10" name="Graphic 9" descr="Clapper board with solid fill">
            <a:extLst>
              <a:ext uri="{FF2B5EF4-FFF2-40B4-BE49-F238E27FC236}">
                <a16:creationId xmlns:a16="http://schemas.microsoft.com/office/drawing/2014/main" id="{C2F93581-283F-C9CC-6E27-F1D1EB124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9531" y="77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07" y="2872973"/>
            <a:ext cx="4714869" cy="111215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70521" y="2979767"/>
            <a:ext cx="4696943" cy="3726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6000" b="1" u="sng" cap="all">
                <a:latin typeface="Aptos"/>
              </a:rPr>
              <a:t>Q&amp;A</a:t>
            </a:r>
            <a:endParaRPr lang="en-US" sz="6000">
              <a:solidFill>
                <a:srgbClr val="000000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84" y="4032825"/>
            <a:ext cx="6209067" cy="1691943"/>
          </a:xfrm>
        </p:spPr>
        <p:txBody>
          <a:bodyPr/>
          <a:lstStyle/>
          <a:p>
            <a:r>
              <a:rPr lang="en-US" b="0" u="none">
                <a:ea typeface="+mj-lt"/>
                <a:cs typeface="+mj-lt"/>
              </a:rPr>
              <a:t>Application Idea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75614" y="3532398"/>
            <a:ext cx="4328485" cy="2690603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ea typeface="+mn-lt"/>
                <a:cs typeface="+mn-lt"/>
              </a:rPr>
              <a:t>Simulates conversations between characters with memory and goals</a:t>
            </a:r>
            <a:endParaRPr lang="en-US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ea typeface="+mn-lt"/>
                <a:cs typeface="+mn-lt"/>
              </a:rPr>
              <a:t>Characters react to the environment (world state) and recall past experiences</a:t>
            </a:r>
            <a:br>
              <a:rPr lang="en-US"/>
            </a:br>
            <a:br>
              <a:rPr lang="en-US">
                <a:solidFill>
                  <a:srgbClr val="FFFFFF"/>
                </a:solidFill>
                <a:cs typeface="Segoe UI"/>
              </a:rPr>
            </a:br>
            <a:r>
              <a:rPr lang="en-US">
                <a:ea typeface="+mn-lt"/>
                <a:cs typeface="+mn-lt"/>
              </a:rPr>
              <a:t>Useful for: RPG dialogue systems, narrative-driven games, interactive storytelling</a:t>
            </a:r>
            <a:endParaRPr lang="en-US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6D1EACE-BE85-485A-E4C3-9DB79E6D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7" y="506663"/>
            <a:ext cx="11125868" cy="26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84079"/>
            <a:ext cx="10923935" cy="1127760"/>
          </a:xfrm>
        </p:spPr>
        <p:txBody>
          <a:bodyPr/>
          <a:lstStyle/>
          <a:p>
            <a:r>
              <a:rPr lang="en-US" sz="5400" b="0" u="none">
                <a:ea typeface="+mj-lt"/>
                <a:cs typeface="+mj-lt"/>
              </a:rPr>
              <a:t>Technologies &amp; Architecture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80648"/>
              </p:ext>
            </p:extLst>
          </p:nvPr>
        </p:nvGraphicFramePr>
        <p:xfrm>
          <a:off x="629478" y="1435652"/>
          <a:ext cx="5157471" cy="516106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063749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093722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</a:tblGrid>
              <a:tr h="7408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Python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>
                          <a:solidFill>
                            <a:schemeClr val="tx1"/>
                          </a:solidFill>
                        </a:rPr>
                        <a:t>Framework Simulation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7408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ptos Light"/>
                        </a:rPr>
                        <a:t>RAG (Retrieval-Augmented Generation)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ptos Light"/>
                        </a:rPr>
                        <a:t>Context, world updates and common information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Aptos Light"/>
                      </a:endParaRPr>
                    </a:p>
                    <a:p>
                      <a:pPr lvl="0">
                        <a:buNone/>
                      </a:pPr>
                      <a:endParaRPr lang="en-US" sz="1600" u="non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02367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solidFill>
                            <a:schemeClr val="tx1"/>
                          </a:solidFill>
                        </a:rPr>
                        <a:t>Ollama</a:t>
                      </a: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 +(</a:t>
                      </a:r>
                      <a:r>
                        <a:rPr lang="en-US" sz="1600" u="none" strike="noStrike" noProof="0" err="1">
                          <a:solidFill>
                            <a:schemeClr val="tx1"/>
                          </a:solidFill>
                        </a:rPr>
                        <a:t>LLaMA</a:t>
                      </a: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 3.2, </a:t>
                      </a:r>
                      <a:r>
                        <a:rPr lang="en-US" sz="1600" u="none" strike="noStrike" noProof="0" err="1">
                          <a:solidFill>
                            <a:schemeClr val="tx1"/>
                          </a:solidFill>
                        </a:rPr>
                        <a:t>Deepseek</a:t>
                      </a: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, Gemini, Gemma</a:t>
                      </a: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Local LLMs for agent prompting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Agent 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>
                          <a:solidFill>
                            <a:schemeClr val="tx1"/>
                          </a:solidFill>
                        </a:rPr>
                        <a:t>Creating characters with their own personalities, goals and memories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378"/>
                  </a:ext>
                </a:extLst>
              </a:tr>
              <a:tr h="846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Turn Engine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Managing agent responses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95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Dialogue Metrics Logger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solidFill>
                            <a:schemeClr val="tx1"/>
                          </a:solidFill>
                        </a:rPr>
                        <a:t>Evaluation (coherence, reactivity, memory usage)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10714"/>
                  </a:ext>
                </a:extLst>
              </a:tr>
            </a:tbl>
          </a:graphicData>
        </a:graphic>
      </p:graphicFrame>
      <p:pic>
        <p:nvPicPr>
          <p:cNvPr id="3" name="Picture 2" descr="A black background with white ovals&#10;&#10;AI-generated content may be incorrect.">
            <a:extLst>
              <a:ext uri="{FF2B5EF4-FFF2-40B4-BE49-F238E27FC236}">
                <a16:creationId xmlns:a16="http://schemas.microsoft.com/office/drawing/2014/main" id="{6B32BED4-1CC7-4469-6278-E7AEADFE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56" y="1365373"/>
            <a:ext cx="566591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D851-E010-CFE5-2C31-0190065D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735" y="496157"/>
            <a:ext cx="10495138" cy="1309296"/>
          </a:xfrm>
        </p:spPr>
        <p:txBody>
          <a:bodyPr>
            <a:normAutofit/>
          </a:bodyPr>
          <a:lstStyle/>
          <a:p>
            <a:r>
              <a:rPr lang="en-US" sz="5400" b="0" u="none"/>
              <a:t>Contributions &amp; Highlights</a:t>
            </a:r>
            <a:endParaRPr lang="en-US" sz="5400" b="0" u="none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259D-BEFD-09DF-C4F4-886BF683BA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776" y="1602522"/>
            <a:ext cx="5681515" cy="4540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Technical Contributions:</a:t>
            </a:r>
            <a:endParaRPr lang="en-US" sz="2400"/>
          </a:p>
          <a:p>
            <a:pPr marL="0" indent="0">
              <a:buNone/>
            </a:pPr>
            <a:endParaRPr lang="en-US" b="1"/>
          </a:p>
          <a:p>
            <a:r>
              <a:rPr lang="en-US">
                <a:ea typeface="+mn-lt"/>
                <a:cs typeface="+mn-lt"/>
              </a:rPr>
              <a:t>Designed modular multi-agent simulation</a:t>
            </a:r>
            <a:endParaRPr lang="en-US" b="1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Built memory-driven character behavior (episodic + semantic)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Developed scoring metrics (Reactivity, Memory Use, Dialogue Diversity, RAG Precision)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ACB8C3-5A60-2546-B60C-B900D6C3450D}"/>
              </a:ext>
            </a:extLst>
          </p:cNvPr>
          <p:cNvSpPr txBox="1">
            <a:spLocks/>
          </p:cNvSpPr>
          <p:nvPr/>
        </p:nvSpPr>
        <p:spPr>
          <a:xfrm>
            <a:off x="6607676" y="1601057"/>
            <a:ext cx="5197939" cy="454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 </a:t>
            </a:r>
            <a:endParaRPr lang="en-US"/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Narrative Contributions: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Scenario generation for moral choice, conflict, and emotional tension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Real-time story flow driven by AI + world events</a:t>
            </a:r>
          </a:p>
        </p:txBody>
      </p:sp>
    </p:spTree>
    <p:extLst>
      <p:ext uri="{BB962C8B-B14F-4D97-AF65-F5344CB8AC3E}">
        <p14:creationId xmlns:p14="http://schemas.microsoft.com/office/powerpoint/2010/main" val="311998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3BE51-3B93-AD05-7AC6-742D96CF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8D7C-3584-B751-8E32-2468D2AA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/>
          <a:lstStyle/>
          <a:p>
            <a:r>
              <a:rPr lang="en-US" sz="5400" b="0" u="none">
                <a:ea typeface="+mj-lt"/>
                <a:cs typeface="+mj-lt"/>
              </a:rPr>
              <a:t>Difficulties Encountered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EF905-C8E3-021E-0060-2733EFF3F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Prompt tuning: getting consistent character behavior from LLMs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LLM hallucinations vs. grounded responses (even with RAG)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World state and memory blending needed fine control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Resource limitation in running  local models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7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8E54-E885-D1B1-DE48-39B5F0C4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Murder Mystery</a:t>
            </a:r>
            <a:endParaRPr lang="en-US" sz="5400"/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93FFC-DBC0-094F-9F78-D8F13993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A noble guest collapses during a royal banquet.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Lord Alaric is seated closest, drawing immediate suspicion.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Cassian: secretive scholar (goal: expose the truth)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>
                <a:ea typeface="+mn-lt"/>
                <a:cs typeface="+mn-lt"/>
              </a:rPr>
              <a:t> </a:t>
            </a:r>
            <a:endParaRPr lang="en-US"/>
          </a:p>
        </p:txBody>
      </p: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C10DF4B-403E-1B73-81A2-7A7419D4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85C9E382-E26E-CE41-288C-77C7B0402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6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02C8-5A1F-EE21-BC4B-EA93F27A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AC8B-5913-B144-B6A7-D936191E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Murder Mystery</a:t>
            </a:r>
            <a:endParaRPr lang="en-US" sz="5400"/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3E77-711B-2B99-1338-B68B2CDA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A noble guest collapses during a royal banquet.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Lord Alaric is seated closest, drawing immediate suspicion.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Cassian: secretive scholar (goal: expose the truth)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>
                <a:ea typeface="+mn-lt"/>
                <a:cs typeface="+mn-lt"/>
              </a:rPr>
              <a:t> </a:t>
            </a:r>
            <a:endParaRPr lang="en-US"/>
          </a:p>
        </p:txBody>
      </p: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16B7FD7-BB20-C85A-B909-374BE8B1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1C2BF71-D3F1-FB12-AD97-527E06EC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B9196307-98F5-B70B-E06C-6A935FAD4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CBE2E-9994-DFBD-F1DF-03113AA4D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79E3-728E-7C3E-A1D1-93356002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Murder Mystery</a:t>
            </a:r>
            <a:endParaRPr lang="en-US" sz="5400"/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7650-03D5-D80F-D3ED-BD19F0C7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A noble guest collapses during a royal banquet.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Lord Alaric is seated closest, drawing immediate suspicion.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Cassian: secretive scholar (goal: expose the truth)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>
                <a:ea typeface="+mn-lt"/>
                <a:cs typeface="+mn-lt"/>
              </a:rPr>
              <a:t> </a:t>
            </a:r>
            <a:endParaRPr lang="en-US"/>
          </a:p>
        </p:txBody>
      </p: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88DD572-2879-106B-FC73-0FEEC5B4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F7AF691-7C64-FA26-10CB-55F1FA3C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661B9E-7FA4-624C-48D7-B615B0862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8" y="3935168"/>
            <a:ext cx="5482558" cy="856414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2C234E3B-7E57-4516-38A0-B38DF5BFC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0BCA-ECF2-7D0B-7D22-1637E54C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C2B7-E7C5-687E-F717-E9E7E9CF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94931"/>
            <a:ext cx="10923935" cy="112776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5400">
                <a:latin typeface="Aptos"/>
              </a:rPr>
              <a:t>Scenario - Murder Mystery</a:t>
            </a:r>
            <a:endParaRPr lang="en-US" sz="5400"/>
          </a:p>
          <a:p>
            <a:endParaRPr lang="en-US" sz="54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A8E1-D11A-7994-8C0E-DF7DF5F4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18" y="1269409"/>
            <a:ext cx="5603950" cy="5284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A noble guest collapses during a royal banquet.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Lord Alaric is seated closest, drawing immediate suspicion.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Three characters—each with different memories, goals, and knowledge—must react to the crisis.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Alaric: proud, manipulative noble (goal: deflect blame)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Elena: blunt mercenary (goal: protect others)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Cassian: secretive scholar (goal: expose the truth)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This scenario explores moral tension, loyalty, and how memory influences high-stakes decisions.</a:t>
            </a:r>
            <a:r>
              <a:rPr lang="en-US">
                <a:ea typeface="+mn-lt"/>
                <a:cs typeface="+mn-lt"/>
              </a:rPr>
              <a:t> 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B0462D-4D36-9402-739A-712A42BF883F}"/>
              </a:ext>
            </a:extLst>
          </p:cNvPr>
          <p:cNvGraphicFramePr>
            <a:graphicFrameLocks noGrp="1"/>
          </p:cNvGraphicFramePr>
          <p:nvPr/>
        </p:nvGraphicFramePr>
        <p:xfrm>
          <a:off x="1362808" y="4088422"/>
          <a:ext cx="3737785" cy="246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5680">
                  <a:extLst>
                    <a:ext uri="{9D8B030D-6E8A-4147-A177-3AD203B41FA5}">
                      <a16:colId xmlns:a16="http://schemas.microsoft.com/office/drawing/2014/main" val="2820217033"/>
                    </a:ext>
                  </a:extLst>
                </a:gridCol>
                <a:gridCol w="1482105">
                  <a:extLst>
                    <a:ext uri="{9D8B030D-6E8A-4147-A177-3AD203B41FA5}">
                      <a16:colId xmlns:a16="http://schemas.microsoft.com/office/drawing/2014/main" val="3898650245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Coherence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23223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Reactivity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7588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Memory Utilization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62098"/>
                  </a:ext>
                </a:extLst>
              </a:tr>
              <a:tr h="5912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Dialogue Diversity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(0.594, 0.909)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Average Latency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0.412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301085"/>
                  </a:ext>
                </a:extLst>
              </a:tr>
              <a:tr h="337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RAG Precision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 Light"/>
                        </a:rPr>
                        <a:t>0.079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3725"/>
                  </a:ext>
                </a:extLst>
              </a:tr>
            </a:tbl>
          </a:graphicData>
        </a:graphic>
      </p:graphicFrame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D289A94-6AD9-1703-F306-A91AFB4E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86" y="1419804"/>
            <a:ext cx="5474370" cy="1096107"/>
          </a:xfrm>
          <a:prstGeom prst="rect">
            <a:avLst/>
          </a:prstGeom>
        </p:spPr>
      </p:pic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DEB805B-A960-4F90-51E9-AE8347DC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1" y="2704239"/>
            <a:ext cx="5484063" cy="989598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2CF7CE1-BED3-AD87-3871-756D6ABF5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8" y="3935168"/>
            <a:ext cx="5482558" cy="856414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3CEB4E8-7FE6-D490-B505-B70679C8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24" y="5012072"/>
            <a:ext cx="5487069" cy="1419225"/>
          </a:xfrm>
          <a:prstGeom prst="rect">
            <a:avLst/>
          </a:prstGeom>
        </p:spPr>
      </p:pic>
      <p:pic>
        <p:nvPicPr>
          <p:cNvPr id="11" name="Graphic 10" descr="Clapper board with solid fill">
            <a:extLst>
              <a:ext uri="{FF2B5EF4-FFF2-40B4-BE49-F238E27FC236}">
                <a16:creationId xmlns:a16="http://schemas.microsoft.com/office/drawing/2014/main" id="{0B2C3FDD-A663-65AA-A13D-DDFD070E2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627" y="15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9474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BoldUnderlinesKeynote</vt:lpstr>
      <vt:lpstr>Generative AI – Generation of Procedural Stories and/or for Computer Games Using Prompts</vt:lpstr>
      <vt:lpstr>Application Idea</vt:lpstr>
      <vt:lpstr>Technologies &amp; Architecture</vt:lpstr>
      <vt:lpstr>Contributions &amp; Highlights </vt:lpstr>
      <vt:lpstr>Difficulties Encountered</vt:lpstr>
      <vt:lpstr>Scenario - Murder Mystery </vt:lpstr>
      <vt:lpstr>Scenario - Murder Mystery </vt:lpstr>
      <vt:lpstr>Scenario - Murder Mystery </vt:lpstr>
      <vt:lpstr>Scenario - Murder Mystery </vt:lpstr>
      <vt:lpstr>Scenario - Moral Ambiguity </vt:lpstr>
      <vt:lpstr>Scenario - Moral Ambiguity </vt:lpstr>
      <vt:lpstr>Scenario - Moral Ambiguity </vt:lpstr>
      <vt:lpstr>Scenario - Moral Ambiguity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2025-06-28T14:02:19Z</dcterms:created>
  <dcterms:modified xsi:type="dcterms:W3CDTF">2025-07-03T11:51:31Z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